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74" r:id="rId4"/>
    <p:sldId id="258" r:id="rId5"/>
    <p:sldId id="259" r:id="rId6"/>
    <p:sldId id="260" r:id="rId7"/>
    <p:sldId id="261" r:id="rId8"/>
    <p:sldId id="262" r:id="rId9"/>
    <p:sldId id="264" r:id="rId10"/>
    <p:sldId id="263" r:id="rId11"/>
    <p:sldId id="265" r:id="rId12"/>
    <p:sldId id="266" r:id="rId13"/>
    <p:sldId id="268" r:id="rId14"/>
    <p:sldId id="269" r:id="rId15"/>
    <p:sldId id="270" r:id="rId16"/>
    <p:sldId id="271" r:id="rId17"/>
    <p:sldId id="272" r:id="rId18"/>
    <p:sldId id="275" r:id="rId19"/>
    <p:sldId id="276" r:id="rId20"/>
    <p:sldId id="277" r:id="rId21"/>
    <p:sldId id="281" r:id="rId22"/>
    <p:sldId id="278" r:id="rId23"/>
    <p:sldId id="279" r:id="rId24"/>
    <p:sldId id="280" r:id="rId25"/>
    <p:sldId id="273" r:id="rId26"/>
    <p:sldId id="282" r:id="rId2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1722"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D2E70B-F4EA-48B9-B325-61CA842974C6}" type="datetimeFigureOut">
              <a:rPr lang="es-MX" smtClean="0"/>
              <a:pPr/>
              <a:t>15/06/2016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433DE6-1238-4CEC-927A-D88889F463E7}"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Información:</a:t>
            </a:r>
          </a:p>
          <a:p>
            <a:r>
              <a:rPr lang="es-MX" dirty="0" smtClean="0"/>
              <a:t>Los</a:t>
            </a:r>
            <a:r>
              <a:rPr lang="es-MX" baseline="0" dirty="0" smtClean="0"/>
              <a:t> datos que vayas a poner van aquí.</a:t>
            </a:r>
            <a:endParaRPr lang="es-MX" dirty="0"/>
          </a:p>
        </p:txBody>
      </p:sp>
      <p:sp>
        <p:nvSpPr>
          <p:cNvPr id="4" name="3 Marcador de número de diapositiva"/>
          <p:cNvSpPr>
            <a:spLocks noGrp="1"/>
          </p:cNvSpPr>
          <p:nvPr>
            <p:ph type="sldNum" sz="quarter" idx="10"/>
          </p:nvPr>
        </p:nvSpPr>
        <p:spPr/>
        <p:txBody>
          <a:bodyPr/>
          <a:lstStyle/>
          <a:p>
            <a:fld id="{F9433DE6-1238-4CEC-927A-D88889F463E7}" type="slidenum">
              <a:rPr lang="es-MX" smtClean="0"/>
              <a:pPr/>
              <a:t>2</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Información:</a:t>
            </a:r>
          </a:p>
          <a:p>
            <a:r>
              <a:rPr lang="es-MX" dirty="0" smtClean="0"/>
              <a:t>Los</a:t>
            </a:r>
            <a:r>
              <a:rPr lang="es-MX" baseline="0" dirty="0" smtClean="0"/>
              <a:t> datos que vayas a poner van aquí.</a:t>
            </a:r>
            <a:endParaRPr lang="es-MX" dirty="0"/>
          </a:p>
        </p:txBody>
      </p:sp>
      <p:sp>
        <p:nvSpPr>
          <p:cNvPr id="4" name="3 Marcador de número de diapositiva"/>
          <p:cNvSpPr>
            <a:spLocks noGrp="1"/>
          </p:cNvSpPr>
          <p:nvPr>
            <p:ph type="sldNum" sz="quarter" idx="10"/>
          </p:nvPr>
        </p:nvSpPr>
        <p:spPr/>
        <p:txBody>
          <a:bodyPr/>
          <a:lstStyle/>
          <a:p>
            <a:fld id="{F9433DE6-1238-4CEC-927A-D88889F463E7}" type="slidenum">
              <a:rPr lang="es-MX" smtClean="0"/>
              <a:pPr/>
              <a:t>3</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96EDF3B-2E28-4F32-9364-8A871F63641D}" type="datetimeFigureOut">
              <a:rPr lang="es-MX" smtClean="0"/>
              <a:pPr/>
              <a:t>15/06/2016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831D3AE-2910-4D80-BF2A-71BAA0D4B9E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6EDF3B-2E28-4F32-9364-8A871F63641D}" type="datetimeFigureOut">
              <a:rPr lang="es-MX" smtClean="0"/>
              <a:pPr/>
              <a:t>15/06/2016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31D3AE-2910-4D80-BF2A-71BAA0D4B9E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2341538" cy="954107"/>
          </a:xfrm>
          <a:prstGeom prst="rect">
            <a:avLst/>
          </a:prstGeom>
        </p:spPr>
        <p:txBody>
          <a:bodyPr wrap="none">
            <a:spAutoFit/>
          </a:bodyPr>
          <a:lstStyle/>
          <a:p>
            <a:r>
              <a:rPr lang="es-MX" sz="2800" b="1" dirty="0" smtClean="0">
                <a:solidFill>
                  <a:schemeClr val="bg1"/>
                </a:solidFill>
              </a:rPr>
              <a:t>Características</a:t>
            </a:r>
          </a:p>
          <a:p>
            <a:endParaRPr lang="es-MX" sz="2800" b="1" dirty="0">
              <a:solidFill>
                <a:schemeClr val="bg1"/>
              </a:solidFill>
            </a:endParaRPr>
          </a:p>
        </p:txBody>
      </p:sp>
      <p:sp>
        <p:nvSpPr>
          <p:cNvPr id="3" name="2 Rectángulo"/>
          <p:cNvSpPr/>
          <p:nvPr/>
        </p:nvSpPr>
        <p:spPr>
          <a:xfrm>
            <a:off x="1547664" y="1628800"/>
            <a:ext cx="6624736" cy="5170646"/>
          </a:xfrm>
          <a:prstGeom prst="rect">
            <a:avLst/>
          </a:prstGeom>
        </p:spPr>
        <p:txBody>
          <a:bodyPr wrap="square">
            <a:spAutoFit/>
          </a:bodyPr>
          <a:lstStyle/>
          <a:p>
            <a:pPr lvl="0">
              <a:buFont typeface="Arial" pitchFamily="34" charset="0"/>
              <a:buChar char="•"/>
            </a:pPr>
            <a:r>
              <a:rPr lang="es-MX" sz="2200" dirty="0" smtClean="0"/>
              <a:t> Permite la gestión y publicación de revistas de forma independiente en un mismo sitio.</a:t>
            </a:r>
          </a:p>
          <a:p>
            <a:pPr lvl="0">
              <a:buFont typeface="Arial" pitchFamily="34" charset="0"/>
              <a:buChar char="•"/>
            </a:pPr>
            <a:r>
              <a:rPr lang="es-MX" sz="2200" dirty="0" smtClean="0"/>
              <a:t> Cumple con criterios técnicos básicos para el acceso abierto.</a:t>
            </a:r>
          </a:p>
          <a:p>
            <a:pPr lvl="1">
              <a:buFont typeface="Arial" pitchFamily="34" charset="0"/>
              <a:buChar char="•"/>
            </a:pPr>
            <a:r>
              <a:rPr lang="es-MX" sz="2200" dirty="0" smtClean="0"/>
              <a:t> Indexación de metadatos (</a:t>
            </a:r>
            <a:r>
              <a:rPr lang="es-MX" sz="2200" dirty="0" err="1" smtClean="0"/>
              <a:t>Dublin</a:t>
            </a:r>
            <a:r>
              <a:rPr lang="es-MX" sz="2200" dirty="0" smtClean="0"/>
              <a:t> </a:t>
            </a:r>
            <a:r>
              <a:rPr lang="es-MX" sz="2200" dirty="0" err="1" smtClean="0"/>
              <a:t>Core</a:t>
            </a:r>
            <a:r>
              <a:rPr lang="es-MX" sz="2200" dirty="0" smtClean="0"/>
              <a:t>)</a:t>
            </a:r>
          </a:p>
          <a:p>
            <a:pPr lvl="1">
              <a:buFont typeface="Arial" pitchFamily="34" charset="0"/>
              <a:buChar char="•"/>
            </a:pPr>
            <a:r>
              <a:rPr lang="es-MX" sz="2200" dirty="0" smtClean="0"/>
              <a:t> Formatos estandarizados (HTML, PDF y XML)</a:t>
            </a:r>
          </a:p>
          <a:p>
            <a:pPr lvl="1">
              <a:buFont typeface="Arial" pitchFamily="34" charset="0"/>
              <a:buChar char="•"/>
            </a:pPr>
            <a:r>
              <a:rPr lang="es-MX" sz="2200" dirty="0" smtClean="0"/>
              <a:t> Protocolo de intercambio de metadatos (OAI-PMH)</a:t>
            </a:r>
          </a:p>
          <a:p>
            <a:pPr lvl="1">
              <a:buFont typeface="Arial" pitchFamily="34" charset="0"/>
              <a:buChar char="•"/>
            </a:pPr>
            <a:r>
              <a:rPr lang="es-MX" sz="2200" dirty="0" smtClean="0"/>
              <a:t> Alternativas sobre derechos de autor (</a:t>
            </a:r>
            <a:r>
              <a:rPr lang="es-MX" sz="2200" dirty="0" err="1" smtClean="0"/>
              <a:t>Creative</a:t>
            </a:r>
            <a:r>
              <a:rPr lang="es-MX" sz="2200" dirty="0" smtClean="0"/>
              <a:t> </a:t>
            </a:r>
            <a:r>
              <a:rPr lang="es-MX" sz="2200" dirty="0" err="1" smtClean="0"/>
              <a:t>Commons</a:t>
            </a:r>
            <a:r>
              <a:rPr lang="es-MX" sz="2200" dirty="0" smtClean="0"/>
              <a:t>)</a:t>
            </a:r>
          </a:p>
          <a:p>
            <a:pPr lvl="1">
              <a:buFont typeface="Arial" pitchFamily="34" charset="0"/>
              <a:buChar char="•"/>
            </a:pPr>
            <a:r>
              <a:rPr lang="es-MX" sz="2200" dirty="0" smtClean="0"/>
              <a:t> Interoperabilidad con otros recursos (LOCKSS, </a:t>
            </a:r>
            <a:r>
              <a:rPr lang="es-MX" sz="2200" dirty="0" err="1" smtClean="0"/>
              <a:t>CrossRef</a:t>
            </a:r>
            <a:r>
              <a:rPr lang="es-MX" sz="2200" dirty="0" smtClean="0"/>
              <a:t>, DOI, </a:t>
            </a:r>
            <a:r>
              <a:rPr lang="es-MX" sz="2200" dirty="0" err="1" smtClean="0"/>
              <a:t>PloS</a:t>
            </a:r>
            <a:r>
              <a:rPr lang="es-MX" sz="2200" dirty="0" smtClean="0"/>
              <a:t> </a:t>
            </a:r>
            <a:r>
              <a:rPr lang="es-MX" sz="2200" dirty="0" err="1" smtClean="0"/>
              <a:t>Policy</a:t>
            </a:r>
            <a:r>
              <a:rPr lang="es-MX" sz="2200" dirty="0" smtClean="0"/>
              <a:t>, ISSN)</a:t>
            </a:r>
          </a:p>
          <a:p>
            <a:pPr lvl="0">
              <a:buFont typeface="Arial" pitchFamily="34" charset="0"/>
              <a:buChar char="•"/>
            </a:pPr>
            <a:r>
              <a:rPr lang="es-MX" sz="2200" dirty="0" smtClean="0"/>
              <a:t> Admite la ampliación de sus funcionalidades a través de una arquitectura de </a:t>
            </a:r>
            <a:r>
              <a:rPr lang="es-MX" sz="2200" i="1" dirty="0" err="1" smtClean="0"/>
              <a:t>plugins</a:t>
            </a:r>
            <a:r>
              <a:rPr lang="es-MX" sz="2200" dirty="0" smtClean="0"/>
              <a:t>.</a:t>
            </a:r>
          </a:p>
          <a:p>
            <a:endParaRPr lang="es-MX" sz="2200" b="1" dirty="0" smtClean="0">
              <a:solidFill>
                <a:schemeClr val="accent2">
                  <a:lumMod val="75000"/>
                </a:schemeClr>
              </a:solidFill>
            </a:endParaRPr>
          </a:p>
          <a:p>
            <a:endParaRPr lang="es-MX" sz="22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1459438" cy="523220"/>
          </a:xfrm>
          <a:prstGeom prst="rect">
            <a:avLst/>
          </a:prstGeom>
        </p:spPr>
        <p:txBody>
          <a:bodyPr wrap="none">
            <a:spAutoFit/>
          </a:bodyPr>
          <a:lstStyle/>
          <a:p>
            <a:r>
              <a:rPr lang="es-MX" sz="2800" b="1" dirty="0" smtClean="0">
                <a:solidFill>
                  <a:schemeClr val="bg1"/>
                </a:solidFill>
              </a:rPr>
              <a:t>Ventajas</a:t>
            </a:r>
            <a:endParaRPr lang="es-MX" sz="2800" b="1" dirty="0">
              <a:solidFill>
                <a:schemeClr val="bg1"/>
              </a:solidFill>
            </a:endParaRPr>
          </a:p>
        </p:txBody>
      </p:sp>
      <p:sp>
        <p:nvSpPr>
          <p:cNvPr id="3" name="2 Rectángulo"/>
          <p:cNvSpPr/>
          <p:nvPr/>
        </p:nvSpPr>
        <p:spPr>
          <a:xfrm>
            <a:off x="1547664" y="1628800"/>
            <a:ext cx="6624736" cy="4339650"/>
          </a:xfrm>
          <a:prstGeom prst="rect">
            <a:avLst/>
          </a:prstGeom>
        </p:spPr>
        <p:txBody>
          <a:bodyPr wrap="square">
            <a:spAutoFit/>
          </a:bodyPr>
          <a:lstStyle/>
          <a:p>
            <a:pPr lvl="0">
              <a:buFont typeface="Arial" pitchFamily="34" charset="0"/>
              <a:buChar char="•"/>
            </a:pPr>
            <a:r>
              <a:rPr lang="es-MX" sz="2400" dirty="0" smtClean="0"/>
              <a:t> Se instala y controla en servidores propios.</a:t>
            </a:r>
          </a:p>
          <a:p>
            <a:pPr lvl="0">
              <a:buFont typeface="Arial" pitchFamily="34" charset="0"/>
              <a:buChar char="•"/>
            </a:pPr>
            <a:r>
              <a:rPr lang="es-MX" sz="2400" dirty="0" smtClean="0"/>
              <a:t> Permite una configuración personalizada de cada publicación de acuerdo a las necesidades de los editores.</a:t>
            </a:r>
          </a:p>
          <a:p>
            <a:pPr lvl="0">
              <a:buFont typeface="Arial" pitchFamily="34" charset="0"/>
              <a:buChar char="•"/>
            </a:pPr>
            <a:r>
              <a:rPr lang="es-MX" sz="2400" dirty="0" smtClean="0"/>
              <a:t> Cuenta con políticas de acceso abierto a los contenidos que pueden ser configuradas a conveniencia por cada revista.</a:t>
            </a:r>
          </a:p>
          <a:p>
            <a:pPr lvl="0">
              <a:buFont typeface="Arial" pitchFamily="34" charset="0"/>
              <a:buChar char="•"/>
            </a:pPr>
            <a:r>
              <a:rPr lang="es-MX" sz="2400" dirty="0" smtClean="0"/>
              <a:t> Como parte del sistema, permite la indexación de todo el contenido (HTML).</a:t>
            </a:r>
          </a:p>
          <a:p>
            <a:pPr lvl="0">
              <a:buFont typeface="Arial" pitchFamily="34" charset="0"/>
              <a:buChar char="•"/>
            </a:pPr>
            <a:r>
              <a:rPr lang="es-MX" sz="2400" dirty="0" smtClean="0"/>
              <a:t> Ofrece una interfaz multilingüe.</a:t>
            </a:r>
            <a:endParaRPr lang="es-MX" sz="2400" b="1" dirty="0" smtClean="0">
              <a:solidFill>
                <a:schemeClr val="accent2">
                  <a:lumMod val="75000"/>
                </a:schemeClr>
              </a:solidFill>
            </a:endParaRPr>
          </a:p>
          <a:p>
            <a:endParaRPr lang="es-MX" sz="36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4339650"/>
          </a:xfrm>
          <a:prstGeom prst="rect">
            <a:avLst/>
          </a:prstGeom>
        </p:spPr>
        <p:txBody>
          <a:bodyPr wrap="square">
            <a:spAutoFit/>
          </a:bodyPr>
          <a:lstStyle/>
          <a:p>
            <a:pPr lvl="0"/>
            <a:endParaRPr lang="es-MX" sz="2400" dirty="0" smtClean="0"/>
          </a:p>
          <a:p>
            <a:pPr lvl="0">
              <a:buFont typeface="Arial" pitchFamily="34" charset="0"/>
              <a:buChar char="•"/>
            </a:pPr>
            <a:r>
              <a:rPr lang="es-MX" sz="2400" dirty="0" smtClean="0"/>
              <a:t> Permite gestionar todos los aspectos de la publicación de revistas desde la entrega de un artículo hasta la publicación y lectura.</a:t>
            </a:r>
          </a:p>
          <a:p>
            <a:pPr lvl="0">
              <a:buFont typeface="Arial" pitchFamily="34" charset="0"/>
              <a:buChar char="•"/>
            </a:pPr>
            <a:r>
              <a:rPr lang="es-MX" sz="2400" dirty="0" smtClean="0"/>
              <a:t> La gestión editorial se realiza en su totalidad en línea.</a:t>
            </a:r>
          </a:p>
          <a:p>
            <a:pPr lvl="0">
              <a:buFont typeface="Arial" pitchFamily="34" charset="0"/>
              <a:buChar char="•"/>
            </a:pPr>
            <a:r>
              <a:rPr lang="es-MX" sz="2400" dirty="0" smtClean="0"/>
              <a:t> Permite la interrelación de los usuarios vía correo electrónico, así como la inserción de comentarios.</a:t>
            </a:r>
          </a:p>
          <a:p>
            <a:pPr lvl="0">
              <a:buFont typeface="Arial" pitchFamily="34" charset="0"/>
              <a:buChar char="•"/>
            </a:pPr>
            <a:r>
              <a:rPr lang="es-MX" sz="2400" dirty="0" smtClean="0"/>
              <a:t> Cuenta con ayuda </a:t>
            </a:r>
            <a:r>
              <a:rPr lang="es-MX" sz="2400" i="1" dirty="0" smtClean="0"/>
              <a:t>online</a:t>
            </a:r>
            <a:r>
              <a:rPr lang="es-MX" sz="2400" dirty="0" smtClean="0"/>
              <a:t> contextual en español.</a:t>
            </a:r>
          </a:p>
          <a:p>
            <a:endParaRPr lang="es-MX" sz="2400" b="1" dirty="0" smtClean="0">
              <a:solidFill>
                <a:schemeClr val="accent2">
                  <a:lumMod val="75000"/>
                </a:schemeClr>
              </a:solidFill>
            </a:endParaRPr>
          </a:p>
          <a:p>
            <a:endParaRPr lang="es-MX" sz="36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4467057" cy="523220"/>
          </a:xfrm>
          <a:prstGeom prst="rect">
            <a:avLst/>
          </a:prstGeom>
        </p:spPr>
        <p:txBody>
          <a:bodyPr wrap="none">
            <a:spAutoFit/>
          </a:bodyPr>
          <a:lstStyle/>
          <a:p>
            <a:r>
              <a:rPr lang="es-MX" sz="2800" b="1" dirty="0" smtClean="0">
                <a:solidFill>
                  <a:schemeClr val="bg1"/>
                </a:solidFill>
              </a:rPr>
              <a:t>Conformar grupo de trabajo</a:t>
            </a:r>
            <a:endParaRPr lang="es-MX" sz="2800" b="1" dirty="0">
              <a:solidFill>
                <a:schemeClr val="bg1"/>
              </a:solidFill>
            </a:endParaRPr>
          </a:p>
        </p:txBody>
      </p:sp>
      <p:sp>
        <p:nvSpPr>
          <p:cNvPr id="3" name="2 Rectángulo"/>
          <p:cNvSpPr/>
          <p:nvPr/>
        </p:nvSpPr>
        <p:spPr>
          <a:xfrm>
            <a:off x="1547664" y="1628800"/>
            <a:ext cx="6624736" cy="4154984"/>
          </a:xfrm>
          <a:prstGeom prst="rect">
            <a:avLst/>
          </a:prstGeom>
        </p:spPr>
        <p:txBody>
          <a:bodyPr wrap="square">
            <a:spAutoFit/>
          </a:bodyPr>
          <a:lstStyle/>
          <a:p>
            <a:pPr lvl="1">
              <a:buFont typeface="Arial" pitchFamily="34" charset="0"/>
              <a:buChar char="•"/>
            </a:pPr>
            <a:r>
              <a:rPr lang="es-MX" sz="2400" dirty="0" smtClean="0"/>
              <a:t> Responsable del proyecto </a:t>
            </a:r>
          </a:p>
          <a:p>
            <a:pPr lvl="1">
              <a:buFont typeface="Arial" pitchFamily="34" charset="0"/>
              <a:buChar char="•"/>
            </a:pPr>
            <a:r>
              <a:rPr lang="es-MX" sz="2400" dirty="0" smtClean="0"/>
              <a:t> Responsable de asistencia técnica para la administración y gestión del sistema con conocimientos de los procesos editoriales de las revistas</a:t>
            </a:r>
          </a:p>
          <a:p>
            <a:pPr lvl="1">
              <a:buFont typeface="Arial" pitchFamily="34" charset="0"/>
              <a:buChar char="•"/>
            </a:pPr>
            <a:r>
              <a:rPr lang="es-MX" sz="2400" dirty="0" smtClean="0"/>
              <a:t> Apoyo técnico de área de sistemas</a:t>
            </a:r>
          </a:p>
          <a:p>
            <a:pPr lvl="2">
              <a:buFont typeface="Arial" pitchFamily="34" charset="0"/>
              <a:buChar char="•"/>
            </a:pPr>
            <a:r>
              <a:rPr lang="es-MX" sz="2400" dirty="0" smtClean="0"/>
              <a:t> Administración de bases de datos y servidores </a:t>
            </a:r>
          </a:p>
          <a:p>
            <a:pPr lvl="2">
              <a:buFont typeface="Arial" pitchFamily="34" charset="0"/>
              <a:buChar char="•"/>
            </a:pPr>
            <a:r>
              <a:rPr lang="es-MX" sz="2400" dirty="0" smtClean="0"/>
              <a:t> Personalización de diseño e interfaz gráfica </a:t>
            </a:r>
          </a:p>
          <a:p>
            <a:pPr lvl="2">
              <a:buFont typeface="Arial" pitchFamily="34" charset="0"/>
              <a:buChar char="•"/>
            </a:pPr>
            <a:r>
              <a:rPr lang="es-MX" sz="2400" dirty="0" smtClean="0"/>
              <a:t>  Modificación del código de programación </a:t>
            </a:r>
          </a:p>
          <a:p>
            <a:pPr lvl="1">
              <a:buFont typeface="Arial" pitchFamily="34" charset="0"/>
              <a:buChar char="•"/>
            </a:pPr>
            <a:r>
              <a:rPr lang="es-MX" sz="2400" dirty="0" smtClean="0"/>
              <a:t> Editores de revistas </a:t>
            </a:r>
            <a:endParaRPr lang="es-MX" sz="36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6619954" cy="954107"/>
          </a:xfrm>
          <a:prstGeom prst="rect">
            <a:avLst/>
          </a:prstGeom>
        </p:spPr>
        <p:txBody>
          <a:bodyPr wrap="none">
            <a:spAutoFit/>
          </a:bodyPr>
          <a:lstStyle/>
          <a:p>
            <a:r>
              <a:rPr lang="es-MX" sz="2800" b="1" dirty="0" smtClean="0">
                <a:solidFill>
                  <a:schemeClr val="bg1"/>
                </a:solidFill>
              </a:rPr>
              <a:t>Objetivo del Portal de Revistas de la UNAM</a:t>
            </a:r>
            <a:endParaRPr lang="es-MX" sz="2800" dirty="0" smtClean="0">
              <a:solidFill>
                <a:schemeClr val="bg1"/>
              </a:solidFill>
            </a:endParaRPr>
          </a:p>
          <a:p>
            <a:endParaRPr lang="es-MX" sz="2800" b="1" dirty="0">
              <a:solidFill>
                <a:schemeClr val="bg1"/>
              </a:solidFill>
            </a:endParaRPr>
          </a:p>
        </p:txBody>
      </p:sp>
      <p:sp>
        <p:nvSpPr>
          <p:cNvPr id="3" name="2 Rectángulo"/>
          <p:cNvSpPr/>
          <p:nvPr/>
        </p:nvSpPr>
        <p:spPr>
          <a:xfrm>
            <a:off x="1547664" y="1628800"/>
            <a:ext cx="6624736" cy="2862322"/>
          </a:xfrm>
          <a:prstGeom prst="rect">
            <a:avLst/>
          </a:prstGeom>
        </p:spPr>
        <p:txBody>
          <a:bodyPr wrap="square">
            <a:spAutoFit/>
          </a:bodyPr>
          <a:lstStyle/>
          <a:p>
            <a:r>
              <a:rPr lang="es-MX" sz="2400" dirty="0" smtClean="0"/>
              <a:t>El portal busca ofrecer el resultado de la investigación académica a la sociedad, de tal manera que se conformen sociedades de aprendizaje que favorezcan el desarrollo de más conocimiento, a través de fomentar el concepto de colaboración colectiva..</a:t>
            </a:r>
            <a:endParaRPr lang="es-MX" sz="2400" b="1" dirty="0" smtClean="0">
              <a:solidFill>
                <a:schemeClr val="accent2">
                  <a:lumMod val="75000"/>
                </a:schemeClr>
              </a:solidFill>
            </a:endParaRPr>
          </a:p>
          <a:p>
            <a:endParaRPr lang="es-MX" sz="36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4832092"/>
          </a:xfrm>
          <a:prstGeom prst="rect">
            <a:avLst/>
          </a:prstGeom>
        </p:spPr>
        <p:txBody>
          <a:bodyPr wrap="square">
            <a:spAutoFit/>
          </a:bodyPr>
          <a:lstStyle/>
          <a:p>
            <a:pPr lvl="0">
              <a:buFont typeface="Arial" pitchFamily="34" charset="0"/>
              <a:buChar char="•"/>
            </a:pPr>
            <a:r>
              <a:rPr lang="es-MX" sz="2200" dirty="0" smtClean="0"/>
              <a:t> Poner a disposición de la comunidad universitaria y público en general la investigación científica de la Universidad mediante tecnología web.</a:t>
            </a:r>
          </a:p>
          <a:p>
            <a:pPr lvl="0">
              <a:buFont typeface="Arial" pitchFamily="34" charset="0"/>
              <a:buChar char="•"/>
            </a:pPr>
            <a:r>
              <a:rPr lang="es-MX" sz="2200" dirty="0" smtClean="0"/>
              <a:t> Integrar en un solo portal la totalidad de  revistas científicas y arbitradas que edita actualmente la UNAM.</a:t>
            </a:r>
          </a:p>
          <a:p>
            <a:pPr lvl="0">
              <a:buFont typeface="Arial" pitchFamily="34" charset="0"/>
              <a:buChar char="•"/>
            </a:pPr>
            <a:r>
              <a:rPr lang="es-MX" sz="2200" dirty="0" smtClean="0"/>
              <a:t> Incrementar el valor de la producción científica por medio del acrecentamiento de los intercambios.</a:t>
            </a:r>
          </a:p>
          <a:p>
            <a:pPr lvl="0">
              <a:buFont typeface="Arial" pitchFamily="34" charset="0"/>
              <a:buChar char="•"/>
            </a:pPr>
            <a:r>
              <a:rPr lang="es-MX" sz="2200" dirty="0" smtClean="0"/>
              <a:t> Facilitar a los editores de revista académicas la edición y publicación de contenidos</a:t>
            </a:r>
          </a:p>
          <a:p>
            <a:pPr lvl="0">
              <a:buFont typeface="Arial" pitchFamily="34" charset="0"/>
              <a:buChar char="•"/>
            </a:pPr>
            <a:r>
              <a:rPr lang="es-MX" sz="2200" dirty="0" smtClean="0"/>
              <a:t> Aumentar la visibilidad y difusión de la investigación académica.</a:t>
            </a:r>
          </a:p>
          <a:p>
            <a:pPr lvl="0">
              <a:buFont typeface="Arial" pitchFamily="34" charset="0"/>
              <a:buChar char="•"/>
            </a:pPr>
            <a:r>
              <a:rPr lang="es-MX" sz="2200" dirty="0" smtClean="0"/>
              <a:t> Brindar a las revistas un espacio de publicación con el uso de las tecnologías.</a:t>
            </a:r>
          </a:p>
          <a:p>
            <a:pPr lvl="0">
              <a:buFont typeface="Arial" pitchFamily="34" charset="0"/>
              <a:buChar char="•"/>
            </a:pPr>
            <a:endParaRPr lang="es-MX" sz="22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2176045" cy="523220"/>
          </a:xfrm>
          <a:prstGeom prst="rect">
            <a:avLst/>
          </a:prstGeom>
        </p:spPr>
        <p:txBody>
          <a:bodyPr wrap="none">
            <a:spAutoFit/>
          </a:bodyPr>
          <a:lstStyle/>
          <a:p>
            <a:r>
              <a:rPr lang="es-MX" sz="2800" b="1" dirty="0" smtClean="0">
                <a:solidFill>
                  <a:schemeClr val="bg1"/>
                </a:solidFill>
              </a:rPr>
              <a:t>Estado actual</a:t>
            </a:r>
            <a:endParaRPr lang="es-MX" sz="2800" b="1" dirty="0">
              <a:solidFill>
                <a:schemeClr val="bg1"/>
              </a:solidFill>
            </a:endParaRPr>
          </a:p>
        </p:txBody>
      </p:sp>
      <p:sp>
        <p:nvSpPr>
          <p:cNvPr id="3" name="2 Rectángulo"/>
          <p:cNvSpPr/>
          <p:nvPr/>
        </p:nvSpPr>
        <p:spPr>
          <a:xfrm>
            <a:off x="1547664" y="1628800"/>
            <a:ext cx="6624736" cy="3231654"/>
          </a:xfrm>
          <a:prstGeom prst="rect">
            <a:avLst/>
          </a:prstGeom>
        </p:spPr>
        <p:txBody>
          <a:bodyPr wrap="square">
            <a:spAutoFit/>
          </a:bodyPr>
          <a:lstStyle/>
          <a:p>
            <a:r>
              <a:rPr lang="es-MX" sz="2400" dirty="0" smtClean="0"/>
              <a:t>Estado actual del Portal de revistas de la UNAM</a:t>
            </a:r>
          </a:p>
          <a:p>
            <a:endParaRPr lang="es-MX" sz="2400" dirty="0" smtClean="0"/>
          </a:p>
          <a:p>
            <a:r>
              <a:rPr lang="es-MX" sz="2400" dirty="0" smtClean="0"/>
              <a:t> </a:t>
            </a:r>
          </a:p>
          <a:p>
            <a:r>
              <a:rPr lang="es-MX" sz="2400" dirty="0" smtClean="0"/>
              <a:t> </a:t>
            </a:r>
          </a:p>
          <a:p>
            <a:r>
              <a:rPr lang="es-MX" sz="2400" dirty="0" smtClean="0"/>
              <a:t> </a:t>
            </a:r>
          </a:p>
          <a:p>
            <a:r>
              <a:rPr lang="es-MX" sz="2400" dirty="0" smtClean="0"/>
              <a:t> </a:t>
            </a:r>
          </a:p>
          <a:p>
            <a:endParaRPr lang="es-MX" sz="2400" b="1" dirty="0" smtClean="0">
              <a:solidFill>
                <a:schemeClr val="accent2">
                  <a:lumMod val="75000"/>
                </a:schemeClr>
              </a:solidFill>
            </a:endParaRPr>
          </a:p>
          <a:p>
            <a:endParaRPr lang="es-MX" sz="3600" b="1" dirty="0"/>
          </a:p>
        </p:txBody>
      </p:sp>
      <p:graphicFrame>
        <p:nvGraphicFramePr>
          <p:cNvPr id="4" name="3 Tabla"/>
          <p:cNvGraphicFramePr>
            <a:graphicFrameLocks noGrp="1"/>
          </p:cNvGraphicFramePr>
          <p:nvPr/>
        </p:nvGraphicFramePr>
        <p:xfrm>
          <a:off x="2076400" y="3014960"/>
          <a:ext cx="6096000" cy="2123440"/>
        </p:xfrm>
        <a:graphic>
          <a:graphicData uri="http://schemas.openxmlformats.org/drawingml/2006/table">
            <a:tbl>
              <a:tblPr firstRow="1" bandRow="1">
                <a:tableStyleId>{8A107856-5554-42FB-B03E-39F5DBC370BA}</a:tableStyleId>
              </a:tblPr>
              <a:tblGrid>
                <a:gridCol w="3048000"/>
                <a:gridCol w="3048000"/>
              </a:tblGrid>
              <a:tr h="370840">
                <a:tc>
                  <a:txBody>
                    <a:bodyPr/>
                    <a:lstStyle/>
                    <a:p>
                      <a:r>
                        <a:rPr lang="es-MX" sz="1800" b="1" kern="1200" dirty="0" smtClean="0">
                          <a:solidFill>
                            <a:schemeClr val="dk1"/>
                          </a:solidFill>
                          <a:latin typeface="+mn-lt"/>
                          <a:ea typeface="+mn-ea"/>
                          <a:cs typeface="+mn-cs"/>
                        </a:rPr>
                        <a:t>Revistas incorporadas al sistema</a:t>
                      </a:r>
                      <a:endParaRPr lang="es-MX" b="1" dirty="0"/>
                    </a:p>
                  </a:txBody>
                  <a:tcPr/>
                </a:tc>
                <a:tc>
                  <a:txBody>
                    <a:bodyPr/>
                    <a:lstStyle/>
                    <a:p>
                      <a:pPr algn="ctr"/>
                      <a:r>
                        <a:rPr lang="es-MX" b="1" dirty="0" smtClean="0"/>
                        <a:t>74</a:t>
                      </a:r>
                      <a:endParaRPr lang="es-MX" b="1" dirty="0"/>
                    </a:p>
                  </a:txBody>
                  <a:tcPr/>
                </a:tc>
              </a:tr>
              <a:tr h="370840">
                <a:tc>
                  <a:txBody>
                    <a:bodyPr/>
                    <a:lstStyle/>
                    <a:p>
                      <a:r>
                        <a:rPr lang="es-MX" sz="1800" b="1" kern="1200" dirty="0" smtClean="0">
                          <a:solidFill>
                            <a:schemeClr val="dk1"/>
                          </a:solidFill>
                          <a:latin typeface="+mn-lt"/>
                          <a:ea typeface="+mn-ea"/>
                          <a:cs typeface="+mn-cs"/>
                        </a:rPr>
                        <a:t>Dependencias editoras</a:t>
                      </a:r>
                      <a:endParaRPr lang="es-MX" b="1" dirty="0"/>
                    </a:p>
                  </a:txBody>
                  <a:tcPr/>
                </a:tc>
                <a:tc>
                  <a:txBody>
                    <a:bodyPr/>
                    <a:lstStyle/>
                    <a:p>
                      <a:pPr algn="ctr"/>
                      <a:r>
                        <a:rPr lang="es-MX" b="1" dirty="0" smtClean="0"/>
                        <a:t>34</a:t>
                      </a:r>
                      <a:endParaRPr lang="es-MX" b="1" dirty="0"/>
                    </a:p>
                  </a:txBody>
                  <a:tcPr/>
                </a:tc>
              </a:tr>
              <a:tr h="370840">
                <a:tc>
                  <a:txBody>
                    <a:bodyPr/>
                    <a:lstStyle/>
                    <a:p>
                      <a:r>
                        <a:rPr lang="es-MX" sz="1800" b="1" kern="1200" dirty="0" smtClean="0">
                          <a:solidFill>
                            <a:schemeClr val="dk1"/>
                          </a:solidFill>
                          <a:latin typeface="+mn-lt"/>
                          <a:ea typeface="+mn-ea"/>
                          <a:cs typeface="+mn-cs"/>
                        </a:rPr>
                        <a:t>Números publicados</a:t>
                      </a:r>
                      <a:endParaRPr lang="es-MX" b="1" dirty="0"/>
                    </a:p>
                  </a:txBody>
                  <a:tcPr/>
                </a:tc>
                <a:tc>
                  <a:txBody>
                    <a:bodyPr/>
                    <a:lstStyle/>
                    <a:p>
                      <a:pPr algn="ctr"/>
                      <a:r>
                        <a:rPr lang="es-MX" b="1" dirty="0" smtClean="0"/>
                        <a:t>1,920</a:t>
                      </a:r>
                      <a:endParaRPr lang="es-MX" b="1" dirty="0"/>
                    </a:p>
                  </a:txBody>
                  <a:tcPr/>
                </a:tc>
              </a:tr>
              <a:tr h="370840">
                <a:tc>
                  <a:txBody>
                    <a:bodyPr/>
                    <a:lstStyle/>
                    <a:p>
                      <a:r>
                        <a:rPr lang="es-MX" sz="1800" b="1" kern="1200" dirty="0" smtClean="0">
                          <a:solidFill>
                            <a:schemeClr val="dk1"/>
                          </a:solidFill>
                          <a:latin typeface="+mn-lt"/>
                          <a:ea typeface="+mn-ea"/>
                          <a:cs typeface="+mn-cs"/>
                        </a:rPr>
                        <a:t>Artículos publicados en PDF</a:t>
                      </a:r>
                      <a:endParaRPr lang="es-MX" b="1" dirty="0"/>
                    </a:p>
                  </a:txBody>
                  <a:tcPr/>
                </a:tc>
                <a:tc>
                  <a:txBody>
                    <a:bodyPr/>
                    <a:lstStyle/>
                    <a:p>
                      <a:pPr algn="ctr"/>
                      <a:r>
                        <a:rPr lang="es-MX" b="1" dirty="0" smtClean="0"/>
                        <a:t>22,426</a:t>
                      </a:r>
                      <a:endParaRPr lang="es-MX" b="1" dirty="0"/>
                    </a:p>
                  </a:txBody>
                  <a:tcPr/>
                </a:tc>
              </a:tr>
              <a:tr h="370840">
                <a:tc>
                  <a:txBody>
                    <a:bodyPr/>
                    <a:lstStyle/>
                    <a:p>
                      <a:r>
                        <a:rPr lang="es-MX" sz="1800" b="1" kern="1200" dirty="0" smtClean="0">
                          <a:solidFill>
                            <a:schemeClr val="dk1"/>
                          </a:solidFill>
                          <a:latin typeface="+mn-lt"/>
                          <a:ea typeface="+mn-ea"/>
                          <a:cs typeface="+mn-cs"/>
                        </a:rPr>
                        <a:t>Visitas</a:t>
                      </a:r>
                      <a:endParaRPr lang="es-MX" b="1" dirty="0"/>
                    </a:p>
                  </a:txBody>
                  <a:tcPr/>
                </a:tc>
                <a:tc>
                  <a:txBody>
                    <a:bodyPr/>
                    <a:lstStyle/>
                    <a:p>
                      <a:pPr algn="ctr"/>
                      <a:r>
                        <a:rPr lang="es-MX" b="1" dirty="0" smtClean="0"/>
                        <a:t>20,000 al mes</a:t>
                      </a:r>
                      <a:endParaRPr lang="es-MX" b="1"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4348113" cy="523220"/>
          </a:xfrm>
          <a:prstGeom prst="rect">
            <a:avLst/>
          </a:prstGeom>
        </p:spPr>
        <p:txBody>
          <a:bodyPr wrap="none">
            <a:spAutoFit/>
          </a:bodyPr>
          <a:lstStyle/>
          <a:p>
            <a:r>
              <a:rPr lang="es-MX" sz="2800" b="1" dirty="0" smtClean="0">
                <a:solidFill>
                  <a:schemeClr val="bg1"/>
                </a:solidFill>
              </a:rPr>
              <a:t>Iniciativas complementarias</a:t>
            </a:r>
          </a:p>
        </p:txBody>
      </p:sp>
      <p:sp>
        <p:nvSpPr>
          <p:cNvPr id="3" name="2 Rectángulo"/>
          <p:cNvSpPr/>
          <p:nvPr/>
        </p:nvSpPr>
        <p:spPr>
          <a:xfrm>
            <a:off x="1547664" y="1628800"/>
            <a:ext cx="6624736" cy="1384995"/>
          </a:xfrm>
          <a:prstGeom prst="rect">
            <a:avLst/>
          </a:prstGeom>
        </p:spPr>
        <p:txBody>
          <a:bodyPr wrap="square">
            <a:spAutoFit/>
          </a:bodyPr>
          <a:lstStyle/>
          <a:p>
            <a:r>
              <a:rPr lang="es-MX" sz="2400" dirty="0" smtClean="0"/>
              <a:t>Catálogo de Revistas</a:t>
            </a:r>
          </a:p>
          <a:p>
            <a:r>
              <a:rPr lang="es-MX" sz="2400" dirty="0" smtClean="0">
                <a:solidFill>
                  <a:schemeClr val="accent2">
                    <a:lumMod val="75000"/>
                  </a:schemeClr>
                </a:solidFill>
              </a:rPr>
              <a:t>www.catalogoderevistas.unam.mx</a:t>
            </a:r>
          </a:p>
          <a:p>
            <a:endParaRPr lang="es-MX" sz="3600" b="1" dirty="0"/>
          </a:p>
        </p:txBody>
      </p:sp>
      <p:pic>
        <p:nvPicPr>
          <p:cNvPr id="4" name="3 Imagen" descr="catalogo_det.jpg"/>
          <p:cNvPicPr>
            <a:picLocks noChangeAspect="1"/>
          </p:cNvPicPr>
          <p:nvPr/>
        </p:nvPicPr>
        <p:blipFill>
          <a:blip r:embed="rId2" cstate="print"/>
          <a:stretch>
            <a:fillRect/>
          </a:stretch>
        </p:blipFill>
        <p:spPr>
          <a:xfrm>
            <a:off x="2226277" y="2564904"/>
            <a:ext cx="5298051" cy="352839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830997"/>
          </a:xfrm>
          <a:prstGeom prst="rect">
            <a:avLst/>
          </a:prstGeom>
        </p:spPr>
        <p:txBody>
          <a:bodyPr wrap="square">
            <a:spAutoFit/>
          </a:bodyPr>
          <a:lstStyle/>
          <a:p>
            <a:r>
              <a:rPr lang="es-MX" sz="2400" dirty="0" smtClean="0"/>
              <a:t>Portal de editores</a:t>
            </a:r>
          </a:p>
          <a:p>
            <a:r>
              <a:rPr lang="es-MX" sz="2400" dirty="0" smtClean="0">
                <a:solidFill>
                  <a:schemeClr val="accent2">
                    <a:lumMod val="75000"/>
                  </a:schemeClr>
                </a:solidFill>
              </a:rPr>
              <a:t>www.revistas.unam.mx/editores</a:t>
            </a:r>
            <a:endParaRPr lang="es-MX" sz="3600" dirty="0">
              <a:solidFill>
                <a:schemeClr val="accent2">
                  <a:lumMod val="75000"/>
                </a:schemeClr>
              </a:solidFill>
            </a:endParaRPr>
          </a:p>
        </p:txBody>
      </p:sp>
      <p:pic>
        <p:nvPicPr>
          <p:cNvPr id="4" name="3 Imagen" descr="portal.jpg"/>
          <p:cNvPicPr>
            <a:picLocks noChangeAspect="1"/>
          </p:cNvPicPr>
          <p:nvPr/>
        </p:nvPicPr>
        <p:blipFill>
          <a:blip r:embed="rId2" cstate="print"/>
          <a:stretch>
            <a:fillRect/>
          </a:stretch>
        </p:blipFill>
        <p:spPr>
          <a:xfrm>
            <a:off x="2123729" y="2420888"/>
            <a:ext cx="5400600" cy="3918523"/>
          </a:xfrm>
          <a:prstGeom prst="rect">
            <a:avLst/>
          </a:prstGeom>
        </p:spPr>
      </p:pic>
      <p:sp>
        <p:nvSpPr>
          <p:cNvPr id="5" name="4 Rectángulo"/>
          <p:cNvSpPr/>
          <p:nvPr/>
        </p:nvSpPr>
        <p:spPr>
          <a:xfrm>
            <a:off x="899592" y="476672"/>
            <a:ext cx="4348113" cy="523220"/>
          </a:xfrm>
          <a:prstGeom prst="rect">
            <a:avLst/>
          </a:prstGeom>
        </p:spPr>
        <p:txBody>
          <a:bodyPr wrap="none">
            <a:spAutoFit/>
          </a:bodyPr>
          <a:lstStyle/>
          <a:p>
            <a:r>
              <a:rPr lang="es-MX" sz="2800" b="1" dirty="0" smtClean="0">
                <a:solidFill>
                  <a:schemeClr val="bg1"/>
                </a:solidFill>
              </a:rPr>
              <a:t>Iniciativas complementarias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1569660"/>
          </a:xfrm>
          <a:prstGeom prst="rect">
            <a:avLst/>
          </a:prstGeom>
        </p:spPr>
        <p:txBody>
          <a:bodyPr wrap="square">
            <a:spAutoFit/>
          </a:bodyPr>
          <a:lstStyle/>
          <a:p>
            <a:pPr lvl="0"/>
            <a:r>
              <a:rPr lang="es-MX" sz="2400" dirty="0" smtClean="0"/>
              <a:t>Capacitación de OJS a editores. </a:t>
            </a:r>
          </a:p>
          <a:p>
            <a:pPr lvl="0"/>
            <a:r>
              <a:rPr lang="es-ES" sz="2400" dirty="0" smtClean="0"/>
              <a:t>Se ofrece el taller de capacitación "</a:t>
            </a:r>
            <a:r>
              <a:rPr lang="es-ES" sz="2400" b="1" dirty="0" smtClean="0"/>
              <a:t>Edición y publicación de revistas electrónicas universitarias con el Open </a:t>
            </a:r>
            <a:r>
              <a:rPr lang="es-ES" sz="2400" b="1" dirty="0" err="1" smtClean="0"/>
              <a:t>Journal</a:t>
            </a:r>
            <a:r>
              <a:rPr lang="es-ES" sz="2400" b="1" dirty="0" smtClean="0"/>
              <a:t> </a:t>
            </a:r>
            <a:r>
              <a:rPr lang="es-ES" sz="2400" b="1" dirty="0" err="1" smtClean="0"/>
              <a:t>Systems</a:t>
            </a:r>
            <a:r>
              <a:rPr lang="es-ES" sz="2400" b="1" dirty="0" smtClean="0"/>
              <a:t> (OJS)</a:t>
            </a:r>
            <a:r>
              <a:rPr lang="es-ES" sz="2400" dirty="0" smtClean="0"/>
              <a:t>"</a:t>
            </a:r>
            <a:endParaRPr lang="es-MX" sz="2400" dirty="0"/>
          </a:p>
        </p:txBody>
      </p:sp>
      <p:pic>
        <p:nvPicPr>
          <p:cNvPr id="4" name="3 Imagen" descr="_dsc7257p.jpg"/>
          <p:cNvPicPr>
            <a:picLocks noChangeAspect="1"/>
          </p:cNvPicPr>
          <p:nvPr/>
        </p:nvPicPr>
        <p:blipFill>
          <a:blip r:embed="rId2" cstate="print"/>
          <a:stretch>
            <a:fillRect/>
          </a:stretch>
        </p:blipFill>
        <p:spPr>
          <a:xfrm>
            <a:off x="2555776" y="3212976"/>
            <a:ext cx="3960440" cy="2653495"/>
          </a:xfrm>
          <a:prstGeom prst="rect">
            <a:avLst/>
          </a:prstGeom>
        </p:spPr>
      </p:pic>
      <p:sp>
        <p:nvSpPr>
          <p:cNvPr id="5" name="4 Rectángulo"/>
          <p:cNvSpPr/>
          <p:nvPr/>
        </p:nvSpPr>
        <p:spPr>
          <a:xfrm>
            <a:off x="899592" y="476672"/>
            <a:ext cx="4348113" cy="523220"/>
          </a:xfrm>
          <a:prstGeom prst="rect">
            <a:avLst/>
          </a:prstGeom>
        </p:spPr>
        <p:txBody>
          <a:bodyPr wrap="none">
            <a:spAutoFit/>
          </a:bodyPr>
          <a:lstStyle/>
          <a:p>
            <a:r>
              <a:rPr lang="es-MX" sz="2800" b="1" dirty="0" smtClean="0">
                <a:solidFill>
                  <a:schemeClr val="bg1"/>
                </a:solidFill>
              </a:rPr>
              <a:t>Iniciativas complementarias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2116605" cy="523220"/>
          </a:xfrm>
          <a:prstGeom prst="rect">
            <a:avLst/>
          </a:prstGeom>
        </p:spPr>
        <p:txBody>
          <a:bodyPr wrap="none">
            <a:spAutoFit/>
          </a:bodyPr>
          <a:lstStyle/>
          <a:p>
            <a:r>
              <a:rPr lang="es-MX" sz="2800" b="1" dirty="0" smtClean="0">
                <a:solidFill>
                  <a:schemeClr val="bg1"/>
                </a:solidFill>
              </a:rPr>
              <a:t>Presentación</a:t>
            </a:r>
            <a:endParaRPr lang="es-MX" sz="2800" b="1" dirty="0">
              <a:solidFill>
                <a:schemeClr val="bg1"/>
              </a:solidFill>
            </a:endParaRPr>
          </a:p>
        </p:txBody>
      </p:sp>
      <p:sp>
        <p:nvSpPr>
          <p:cNvPr id="3" name="2 Rectángulo"/>
          <p:cNvSpPr/>
          <p:nvPr/>
        </p:nvSpPr>
        <p:spPr>
          <a:xfrm>
            <a:off x="1547664" y="1628800"/>
            <a:ext cx="6624736" cy="4339650"/>
          </a:xfrm>
          <a:prstGeom prst="rect">
            <a:avLst/>
          </a:prstGeom>
        </p:spPr>
        <p:txBody>
          <a:bodyPr wrap="square">
            <a:spAutoFit/>
          </a:bodyPr>
          <a:lstStyle/>
          <a:p>
            <a:r>
              <a:rPr lang="es-MX" sz="2400" dirty="0" smtClean="0"/>
              <a:t>Como parte del esfuerzo institucional que realiza la Universidad Nacional Autónoma de México a través de la Secretaría General y de la Dirección General de Tecnologías  de la Información y Comunicación, para elevar la visibilidad y calidad editorial de las revistas científicas arbitradas editadas por la Universidad, se ha implementado el portal Revistas Científicas y Arbitradas de la UNAM.</a:t>
            </a:r>
          </a:p>
          <a:p>
            <a:endParaRPr lang="es-MX" sz="2400" dirty="0" smtClean="0"/>
          </a:p>
          <a:p>
            <a:pPr algn="ctr"/>
            <a:r>
              <a:rPr lang="es-MX" sz="2400" b="1" dirty="0" smtClean="0">
                <a:solidFill>
                  <a:schemeClr val="accent2">
                    <a:lumMod val="75000"/>
                  </a:schemeClr>
                </a:solidFill>
              </a:rPr>
              <a:t>www.revistas.unam.mx</a:t>
            </a:r>
          </a:p>
          <a:p>
            <a:endParaRPr lang="es-MX" sz="36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1569660"/>
          </a:xfrm>
          <a:prstGeom prst="rect">
            <a:avLst/>
          </a:prstGeom>
        </p:spPr>
        <p:txBody>
          <a:bodyPr wrap="square">
            <a:spAutoFit/>
          </a:bodyPr>
          <a:lstStyle/>
          <a:p>
            <a:pPr lvl="0">
              <a:buFont typeface="Arial" pitchFamily="34" charset="0"/>
              <a:buChar char="•"/>
            </a:pPr>
            <a:r>
              <a:rPr lang="es-MX" sz="2400" dirty="0" smtClean="0"/>
              <a:t> Reuniones periódicas de trabajo entre editores </a:t>
            </a:r>
          </a:p>
          <a:p>
            <a:pPr lvl="0">
              <a:buFont typeface="Arial" pitchFamily="34" charset="0"/>
              <a:buChar char="•"/>
            </a:pPr>
            <a:r>
              <a:rPr lang="es-MX" sz="2400" dirty="0" smtClean="0"/>
              <a:t> Talleres de escritura científica para autores</a:t>
            </a:r>
          </a:p>
          <a:p>
            <a:pPr lvl="0"/>
            <a:endParaRPr lang="es-MX" sz="2400" dirty="0" smtClean="0"/>
          </a:p>
          <a:p>
            <a:pPr lvl="0">
              <a:buFont typeface="Arial" pitchFamily="34" charset="0"/>
              <a:buChar char="•"/>
            </a:pPr>
            <a:endParaRPr lang="es-MX" sz="2400" dirty="0"/>
          </a:p>
        </p:txBody>
      </p:sp>
      <p:pic>
        <p:nvPicPr>
          <p:cNvPr id="5" name="4 Imagen" descr="_dsc7245p.jpg"/>
          <p:cNvPicPr>
            <a:picLocks noChangeAspect="1"/>
          </p:cNvPicPr>
          <p:nvPr/>
        </p:nvPicPr>
        <p:blipFill>
          <a:blip r:embed="rId2" cstate="print"/>
          <a:stretch>
            <a:fillRect/>
          </a:stretch>
        </p:blipFill>
        <p:spPr>
          <a:xfrm rot="755818">
            <a:off x="4844109" y="2905208"/>
            <a:ext cx="3369951" cy="2257867"/>
          </a:xfrm>
          <a:prstGeom prst="rect">
            <a:avLst/>
          </a:prstGeom>
        </p:spPr>
      </p:pic>
      <p:pic>
        <p:nvPicPr>
          <p:cNvPr id="7" name="6 Imagen" descr="_dsc7237p.jpg"/>
          <p:cNvPicPr>
            <a:picLocks noChangeAspect="1"/>
          </p:cNvPicPr>
          <p:nvPr/>
        </p:nvPicPr>
        <p:blipFill>
          <a:blip r:embed="rId3" cstate="print"/>
          <a:stretch>
            <a:fillRect/>
          </a:stretch>
        </p:blipFill>
        <p:spPr>
          <a:xfrm rot="20595159">
            <a:off x="210888" y="3251608"/>
            <a:ext cx="3161928" cy="2682369"/>
          </a:xfrm>
          <a:prstGeom prst="rect">
            <a:avLst/>
          </a:prstGeom>
        </p:spPr>
      </p:pic>
      <p:pic>
        <p:nvPicPr>
          <p:cNvPr id="4" name="3 Imagen" descr="_DSC7256.JPG"/>
          <p:cNvPicPr>
            <a:picLocks noChangeAspect="1"/>
          </p:cNvPicPr>
          <p:nvPr/>
        </p:nvPicPr>
        <p:blipFill>
          <a:blip r:embed="rId4" cstate="print"/>
          <a:stretch>
            <a:fillRect/>
          </a:stretch>
        </p:blipFill>
        <p:spPr>
          <a:xfrm>
            <a:off x="2771800" y="4293096"/>
            <a:ext cx="3459573" cy="2313816"/>
          </a:xfrm>
          <a:prstGeom prst="rect">
            <a:avLst/>
          </a:prstGeom>
        </p:spPr>
      </p:pic>
      <p:sp>
        <p:nvSpPr>
          <p:cNvPr id="8" name="7 Rectángulo"/>
          <p:cNvSpPr/>
          <p:nvPr/>
        </p:nvSpPr>
        <p:spPr>
          <a:xfrm>
            <a:off x="899592" y="476672"/>
            <a:ext cx="4348113" cy="523220"/>
          </a:xfrm>
          <a:prstGeom prst="rect">
            <a:avLst/>
          </a:prstGeom>
        </p:spPr>
        <p:txBody>
          <a:bodyPr wrap="none">
            <a:spAutoFit/>
          </a:bodyPr>
          <a:lstStyle/>
          <a:p>
            <a:r>
              <a:rPr lang="es-MX" sz="2800" b="1" dirty="0" smtClean="0">
                <a:solidFill>
                  <a:schemeClr val="bg1"/>
                </a:solidFill>
              </a:rPr>
              <a:t>Iniciativas complementarias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461665"/>
          </a:xfrm>
          <a:prstGeom prst="rect">
            <a:avLst/>
          </a:prstGeom>
        </p:spPr>
        <p:txBody>
          <a:bodyPr wrap="square">
            <a:spAutoFit/>
          </a:bodyPr>
          <a:lstStyle/>
          <a:p>
            <a:pPr lvl="0"/>
            <a:r>
              <a:rPr lang="es-MX" sz="2400" dirty="0" smtClean="0"/>
              <a:t>Eventos de presentación y difusión del Portal</a:t>
            </a:r>
            <a:endParaRPr lang="es-MX" sz="2400" dirty="0"/>
          </a:p>
        </p:txBody>
      </p:sp>
      <p:pic>
        <p:nvPicPr>
          <p:cNvPr id="35842" name="Picture 2" descr="DSC00874"/>
          <p:cNvPicPr>
            <a:picLocks noChangeAspect="1" noChangeArrowheads="1"/>
          </p:cNvPicPr>
          <p:nvPr/>
        </p:nvPicPr>
        <p:blipFill>
          <a:blip r:embed="rId2" cstate="print"/>
          <a:srcRect/>
          <a:stretch>
            <a:fillRect/>
          </a:stretch>
        </p:blipFill>
        <p:spPr bwMode="auto">
          <a:xfrm rot="20481495">
            <a:off x="686176" y="2775530"/>
            <a:ext cx="4515168" cy="3010112"/>
          </a:xfrm>
          <a:prstGeom prst="rect">
            <a:avLst/>
          </a:prstGeom>
          <a:noFill/>
          <a:ln w="9525">
            <a:noFill/>
            <a:miter lim="800000"/>
            <a:headEnd/>
            <a:tailEnd/>
          </a:ln>
        </p:spPr>
      </p:pic>
      <p:pic>
        <p:nvPicPr>
          <p:cNvPr id="35843" name="Picture 3" descr="DSC04668-1"/>
          <p:cNvPicPr>
            <a:picLocks noChangeAspect="1" noChangeArrowheads="1"/>
          </p:cNvPicPr>
          <p:nvPr/>
        </p:nvPicPr>
        <p:blipFill>
          <a:blip r:embed="rId3" cstate="print"/>
          <a:srcRect/>
          <a:stretch>
            <a:fillRect/>
          </a:stretch>
        </p:blipFill>
        <p:spPr bwMode="auto">
          <a:xfrm rot="825933">
            <a:off x="5382793" y="2418806"/>
            <a:ext cx="2828925" cy="3524880"/>
          </a:xfrm>
          <a:prstGeom prst="rect">
            <a:avLst/>
          </a:prstGeom>
          <a:noFill/>
          <a:ln w="9525">
            <a:noFill/>
            <a:miter lim="800000"/>
            <a:headEnd/>
            <a:tailEnd/>
          </a:ln>
        </p:spPr>
      </p:pic>
      <p:sp>
        <p:nvSpPr>
          <p:cNvPr id="6" name="5 Rectángulo"/>
          <p:cNvSpPr/>
          <p:nvPr/>
        </p:nvSpPr>
        <p:spPr>
          <a:xfrm>
            <a:off x="899592" y="476672"/>
            <a:ext cx="4348113" cy="523220"/>
          </a:xfrm>
          <a:prstGeom prst="rect">
            <a:avLst/>
          </a:prstGeom>
        </p:spPr>
        <p:txBody>
          <a:bodyPr wrap="none">
            <a:spAutoFit/>
          </a:bodyPr>
          <a:lstStyle/>
          <a:p>
            <a:r>
              <a:rPr lang="es-MX" sz="2800" b="1" dirty="0" smtClean="0">
                <a:solidFill>
                  <a:schemeClr val="bg1"/>
                </a:solidFill>
              </a:rPr>
              <a:t>Iniciativas complementarias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461665"/>
          </a:xfrm>
          <a:prstGeom prst="rect">
            <a:avLst/>
          </a:prstGeom>
        </p:spPr>
        <p:txBody>
          <a:bodyPr wrap="square">
            <a:spAutoFit/>
          </a:bodyPr>
          <a:lstStyle/>
          <a:p>
            <a:pPr lvl="0"/>
            <a:r>
              <a:rPr lang="es-MX" sz="2400" dirty="0" smtClean="0"/>
              <a:t>Semáforo de revistas</a:t>
            </a:r>
            <a:endParaRPr lang="es-MX" sz="2400" dirty="0"/>
          </a:p>
        </p:txBody>
      </p:sp>
      <p:pic>
        <p:nvPicPr>
          <p:cNvPr id="4" name="3 Imagen" descr="semaforo-led.jpg"/>
          <p:cNvPicPr>
            <a:picLocks noChangeAspect="1"/>
          </p:cNvPicPr>
          <p:nvPr/>
        </p:nvPicPr>
        <p:blipFill>
          <a:blip r:embed="rId2" cstate="print"/>
          <a:stretch>
            <a:fillRect/>
          </a:stretch>
        </p:blipFill>
        <p:spPr>
          <a:xfrm>
            <a:off x="2771800" y="2276872"/>
            <a:ext cx="3580118" cy="3285753"/>
          </a:xfrm>
          <a:prstGeom prst="rect">
            <a:avLst/>
          </a:prstGeom>
        </p:spPr>
      </p:pic>
      <p:sp>
        <p:nvSpPr>
          <p:cNvPr id="5" name="4 Rectángulo"/>
          <p:cNvSpPr/>
          <p:nvPr/>
        </p:nvSpPr>
        <p:spPr>
          <a:xfrm>
            <a:off x="899592" y="476672"/>
            <a:ext cx="4348113" cy="523220"/>
          </a:xfrm>
          <a:prstGeom prst="rect">
            <a:avLst/>
          </a:prstGeom>
        </p:spPr>
        <p:txBody>
          <a:bodyPr wrap="none">
            <a:spAutoFit/>
          </a:bodyPr>
          <a:lstStyle/>
          <a:p>
            <a:r>
              <a:rPr lang="es-MX" sz="2800" b="1" dirty="0" smtClean="0">
                <a:solidFill>
                  <a:schemeClr val="bg1"/>
                </a:solidFill>
              </a:rPr>
              <a:t>Iniciativas complementarias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461665"/>
          </a:xfrm>
          <a:prstGeom prst="rect">
            <a:avLst/>
          </a:prstGeom>
        </p:spPr>
        <p:txBody>
          <a:bodyPr wrap="square">
            <a:spAutoFit/>
          </a:bodyPr>
          <a:lstStyle/>
          <a:p>
            <a:r>
              <a:rPr lang="es-MX" sz="2400" dirty="0" smtClean="0"/>
              <a:t>Tabla periódica de revistas</a:t>
            </a:r>
            <a:endParaRPr lang="es-MX" sz="3600" b="1" dirty="0"/>
          </a:p>
        </p:txBody>
      </p:sp>
      <p:pic>
        <p:nvPicPr>
          <p:cNvPr id="4" name="3 Imagen" descr="Untitled-1.jpg"/>
          <p:cNvPicPr>
            <a:picLocks noChangeAspect="1"/>
          </p:cNvPicPr>
          <p:nvPr/>
        </p:nvPicPr>
        <p:blipFill>
          <a:blip r:embed="rId2" cstate="print"/>
          <a:stretch>
            <a:fillRect/>
          </a:stretch>
        </p:blipFill>
        <p:spPr>
          <a:xfrm>
            <a:off x="1835649" y="2399823"/>
            <a:ext cx="4968599" cy="3765481"/>
          </a:xfrm>
          <a:prstGeom prst="rect">
            <a:avLst/>
          </a:prstGeom>
        </p:spPr>
      </p:pic>
      <p:sp>
        <p:nvSpPr>
          <p:cNvPr id="5" name="4 Rectángulo"/>
          <p:cNvSpPr/>
          <p:nvPr/>
        </p:nvSpPr>
        <p:spPr>
          <a:xfrm>
            <a:off x="899592" y="476672"/>
            <a:ext cx="4348113" cy="523220"/>
          </a:xfrm>
          <a:prstGeom prst="rect">
            <a:avLst/>
          </a:prstGeom>
        </p:spPr>
        <p:txBody>
          <a:bodyPr wrap="none">
            <a:spAutoFit/>
          </a:bodyPr>
          <a:lstStyle/>
          <a:p>
            <a:r>
              <a:rPr lang="es-MX" sz="2800" b="1" dirty="0" smtClean="0">
                <a:solidFill>
                  <a:schemeClr val="bg1"/>
                </a:solidFill>
              </a:rPr>
              <a:t>Iniciativas complementarias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2230098" cy="523220"/>
          </a:xfrm>
          <a:prstGeom prst="rect">
            <a:avLst/>
          </a:prstGeom>
        </p:spPr>
        <p:txBody>
          <a:bodyPr wrap="none">
            <a:spAutoFit/>
          </a:bodyPr>
          <a:lstStyle/>
          <a:p>
            <a:r>
              <a:rPr lang="es-MX" sz="2800" b="1" dirty="0" smtClean="0">
                <a:solidFill>
                  <a:schemeClr val="bg1"/>
                </a:solidFill>
              </a:rPr>
              <a:t>Conclusiones:</a:t>
            </a:r>
            <a:endParaRPr lang="es-MX" sz="2800" dirty="0">
              <a:solidFill>
                <a:schemeClr val="bg1"/>
              </a:solidFill>
            </a:endParaRPr>
          </a:p>
        </p:txBody>
      </p:sp>
      <p:sp>
        <p:nvSpPr>
          <p:cNvPr id="3" name="2 Rectángulo"/>
          <p:cNvSpPr/>
          <p:nvPr/>
        </p:nvSpPr>
        <p:spPr>
          <a:xfrm>
            <a:off x="1547664" y="1628800"/>
            <a:ext cx="6624736" cy="4708981"/>
          </a:xfrm>
          <a:prstGeom prst="rect">
            <a:avLst/>
          </a:prstGeom>
        </p:spPr>
        <p:txBody>
          <a:bodyPr wrap="square">
            <a:spAutoFit/>
          </a:bodyPr>
          <a:lstStyle/>
          <a:p>
            <a:r>
              <a:rPr lang="es-MX" sz="2400" dirty="0" smtClean="0"/>
              <a:t>Los datos numéricos obtenidos sobre el impacto que el portal ha tenido sobre el mejoramiento de la calidad y visibilidad de las revistas son favorecedores. Nos ofrecen una idea optimista sobre la situación actual que viven las revistas académicas de la UNAM en cuanto a indización, impacto y trabajo de difusión, lo cual hace notar claramente que las publicaciones periódicas se encuentran en constante avance mejorando sus contenidos y con ello su estatus dentro de la vida científica de México.</a:t>
            </a:r>
          </a:p>
          <a:p>
            <a:endParaRPr lang="es-MX" sz="36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4524315"/>
          </a:xfrm>
          <a:prstGeom prst="rect">
            <a:avLst/>
          </a:prstGeom>
        </p:spPr>
        <p:txBody>
          <a:bodyPr wrap="square">
            <a:spAutoFit/>
          </a:bodyPr>
          <a:lstStyle/>
          <a:p>
            <a:r>
              <a:rPr lang="es-MX" sz="2400" dirty="0" smtClean="0"/>
              <a:t>En fechas próximas se espera que el total revistas se sume al portal, a la vez que se concluya con la  capacitación a editores (as) para que usen este espacio, no sólo como repositorio sino como una herramienta dinámica para la administración descentralizada, como instrumento para suscripción en línea y para someter artículos a procesos de arbitraje, así como enlace entre lectores y autores.</a:t>
            </a:r>
          </a:p>
          <a:p>
            <a:r>
              <a:rPr lang="es-MX" sz="2400" dirty="0" smtClean="0"/>
              <a:t>Se espera que esta iniciativa sea la semilla que nos permita, a corto plazo, crear una base nacional de comunicación y conocimientos, basado en el acceso abierto y democrático de la investigación.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3939540"/>
          </a:xfrm>
          <a:prstGeom prst="rect">
            <a:avLst/>
          </a:prstGeom>
        </p:spPr>
        <p:txBody>
          <a:bodyPr wrap="square">
            <a:spAutoFit/>
          </a:bodyPr>
          <a:lstStyle/>
          <a:p>
            <a:r>
              <a:rPr lang="es-MX" sz="2400" dirty="0" smtClean="0"/>
              <a:t>Se espera que esta iniciativa sea la semilla que nos permita, a corto plazo, crear una base nacional de comunicación y conocimientos, basado en el acceso abierto y democrático de la investigación. </a:t>
            </a:r>
          </a:p>
          <a:p>
            <a:endParaRPr lang="es-MX" sz="2400" dirty="0" smtClean="0"/>
          </a:p>
          <a:p>
            <a:endParaRPr lang="es-MX" sz="2400" dirty="0" smtClean="0"/>
          </a:p>
          <a:p>
            <a:pPr algn="ctr"/>
            <a:r>
              <a:rPr lang="es-MX" sz="6600" b="1" dirty="0" smtClean="0">
                <a:solidFill>
                  <a:schemeClr val="accent2">
                    <a:lumMod val="75000"/>
                  </a:schemeClr>
                </a:solidFill>
              </a:rPr>
              <a:t>¡Gracias!</a:t>
            </a:r>
          </a:p>
          <a:p>
            <a:pPr algn="ctr"/>
            <a:endParaRPr lang="es-MX" sz="4000" b="1" dirty="0" smtClean="0">
              <a:solidFill>
                <a:schemeClr val="accent2">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2116605" cy="523220"/>
          </a:xfrm>
          <a:prstGeom prst="rect">
            <a:avLst/>
          </a:prstGeom>
        </p:spPr>
        <p:txBody>
          <a:bodyPr wrap="none">
            <a:spAutoFit/>
          </a:bodyPr>
          <a:lstStyle/>
          <a:p>
            <a:r>
              <a:rPr lang="es-MX" sz="2800" b="1" dirty="0" smtClean="0">
                <a:solidFill>
                  <a:schemeClr val="bg1"/>
                </a:solidFill>
              </a:rPr>
              <a:t>Presentación</a:t>
            </a:r>
            <a:endParaRPr lang="es-MX" sz="2800" b="1" dirty="0">
              <a:solidFill>
                <a:schemeClr val="bg1"/>
              </a:solidFill>
            </a:endParaRPr>
          </a:p>
        </p:txBody>
      </p:sp>
      <p:pic>
        <p:nvPicPr>
          <p:cNvPr id="4" name="3 Imagen" descr="portal.jpg"/>
          <p:cNvPicPr>
            <a:picLocks noChangeAspect="1"/>
          </p:cNvPicPr>
          <p:nvPr/>
        </p:nvPicPr>
        <p:blipFill>
          <a:blip r:embed="rId3" cstate="print"/>
          <a:stretch>
            <a:fillRect/>
          </a:stretch>
        </p:blipFill>
        <p:spPr>
          <a:xfrm>
            <a:off x="1475656" y="1124744"/>
            <a:ext cx="6393676" cy="481124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3600986"/>
          </a:xfrm>
          <a:prstGeom prst="rect">
            <a:avLst/>
          </a:prstGeom>
        </p:spPr>
        <p:txBody>
          <a:bodyPr wrap="square">
            <a:spAutoFit/>
          </a:bodyPr>
          <a:lstStyle/>
          <a:p>
            <a:r>
              <a:rPr lang="es-MX" sz="2400" dirty="0" smtClean="0"/>
              <a:t>Actualmente la DGTIC, a través del Área de Publicaciones Digitales, administra los contenidos de las revistas alojadas en dicho portal. Sin embargo, dentro de las políticas de esta iniciativa, se promueve la autogestión, de tal manera que cada dependencia editora sea la responsable de la administración y publicación de sus contenidos.</a:t>
            </a:r>
          </a:p>
          <a:p>
            <a:endParaRPr lang="es-MX" sz="2400" b="1" dirty="0" smtClean="0">
              <a:solidFill>
                <a:schemeClr val="accent2">
                  <a:lumMod val="75000"/>
                </a:schemeClr>
              </a:solidFill>
            </a:endParaRPr>
          </a:p>
          <a:p>
            <a:endParaRPr lang="es-MX" sz="36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3600986"/>
          </a:xfrm>
          <a:prstGeom prst="rect">
            <a:avLst/>
          </a:prstGeom>
        </p:spPr>
        <p:txBody>
          <a:bodyPr wrap="square">
            <a:spAutoFit/>
          </a:bodyPr>
          <a:lstStyle/>
          <a:p>
            <a:r>
              <a:rPr lang="es-MX" sz="2400" dirty="0" smtClean="0"/>
              <a:t>El portal incluye a todas aquellas revistas que publican resultados originales de investigación en todas las áreas del conocimiento - sean ciencias exactas, humanidades, artes o ciencias sociales - y que utilizan un sistema de revisión por pares.</a:t>
            </a:r>
          </a:p>
          <a:p>
            <a:endParaRPr lang="es-MX" sz="2400" b="1" dirty="0" smtClean="0">
              <a:solidFill>
                <a:schemeClr val="accent2">
                  <a:lumMod val="75000"/>
                </a:schemeClr>
              </a:solidFill>
            </a:endParaRPr>
          </a:p>
          <a:p>
            <a:pPr algn="ctr"/>
            <a:r>
              <a:rPr lang="es-MX" sz="2400" b="1" dirty="0" smtClean="0">
                <a:solidFill>
                  <a:schemeClr val="accent2">
                    <a:lumMod val="75000"/>
                  </a:schemeClr>
                </a:solidFill>
              </a:rPr>
              <a:t>Total de revistas arbitradas editadas por la UNAM:</a:t>
            </a:r>
          </a:p>
          <a:p>
            <a:pPr algn="ctr"/>
            <a:r>
              <a:rPr lang="es-MX" sz="2400" b="1" dirty="0" smtClean="0">
                <a:solidFill>
                  <a:schemeClr val="accent2">
                    <a:lumMod val="75000"/>
                  </a:schemeClr>
                </a:solidFill>
              </a:rPr>
              <a:t>110</a:t>
            </a:r>
          </a:p>
          <a:p>
            <a:endParaRPr lang="es-MX" sz="36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5447645"/>
          </a:xfrm>
          <a:prstGeom prst="rect">
            <a:avLst/>
          </a:prstGeom>
        </p:spPr>
        <p:txBody>
          <a:bodyPr wrap="square">
            <a:spAutoFit/>
          </a:bodyPr>
          <a:lstStyle/>
          <a:p>
            <a:r>
              <a:rPr lang="es-MX" sz="2400" dirty="0" smtClean="0"/>
              <a:t>Con portal de revistas se materializa una política integral que busca mejorar la calidad y difusión de las revistas académicas de la UNAM, para lo cual se han realizado diversos trabajos como: </a:t>
            </a:r>
          </a:p>
          <a:p>
            <a:endParaRPr lang="es-MX" sz="2400" dirty="0" smtClean="0"/>
          </a:p>
          <a:p>
            <a:pPr lvl="1">
              <a:buFont typeface="Arial" pitchFamily="34" charset="0"/>
              <a:buChar char="•"/>
            </a:pPr>
            <a:r>
              <a:rPr lang="es-MX" sz="2400" dirty="0" smtClean="0"/>
              <a:t> estudio </a:t>
            </a:r>
            <a:r>
              <a:rPr lang="es-MX" sz="2400" dirty="0" err="1" smtClean="0"/>
              <a:t>bibliométrico</a:t>
            </a:r>
            <a:r>
              <a:rPr lang="es-MX" sz="2400" dirty="0" smtClean="0"/>
              <a:t> de las revistas</a:t>
            </a:r>
          </a:p>
          <a:p>
            <a:pPr lvl="1">
              <a:buFont typeface="Arial" pitchFamily="34" charset="0"/>
              <a:buChar char="•"/>
            </a:pPr>
            <a:r>
              <a:rPr lang="es-MX" sz="2400" dirty="0" smtClean="0"/>
              <a:t> propuesta de difusión</a:t>
            </a:r>
          </a:p>
          <a:p>
            <a:pPr lvl="1">
              <a:buFont typeface="Arial" pitchFamily="34" charset="0"/>
              <a:buChar char="•"/>
            </a:pPr>
            <a:r>
              <a:rPr lang="es-MX" sz="2400" dirty="0" smtClean="0"/>
              <a:t> impacto cuantitativo y cualitativo nacional e internacional</a:t>
            </a:r>
          </a:p>
          <a:p>
            <a:pPr lvl="1">
              <a:buFont typeface="Arial" pitchFamily="34" charset="0"/>
              <a:buChar char="•"/>
            </a:pPr>
            <a:r>
              <a:rPr lang="es-MX" sz="2400" dirty="0" smtClean="0"/>
              <a:t> indización en bases de datos, catálogos e índices</a:t>
            </a:r>
          </a:p>
          <a:p>
            <a:pPr lvl="1"/>
            <a:endParaRPr lang="es-MX" sz="2400" dirty="0" smtClean="0"/>
          </a:p>
          <a:p>
            <a:endParaRPr lang="es-MX" sz="2400" b="1" dirty="0" smtClean="0">
              <a:solidFill>
                <a:schemeClr val="accent2">
                  <a:lumMod val="75000"/>
                </a:schemeClr>
              </a:solidFill>
            </a:endParaRPr>
          </a:p>
          <a:p>
            <a:endParaRPr lang="es-MX" sz="3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3231654"/>
          </a:xfrm>
          <a:prstGeom prst="rect">
            <a:avLst/>
          </a:prstGeom>
        </p:spPr>
        <p:txBody>
          <a:bodyPr wrap="square">
            <a:spAutoFit/>
          </a:bodyPr>
          <a:lstStyle/>
          <a:p>
            <a:r>
              <a:rPr lang="es-MX" sz="2400" dirty="0" smtClean="0"/>
              <a:t>El portal refrenda el compromiso de la Universidad que busca acortar y facilitar el manejo editorial y la publicación electrónica para propiciar que más personas accedan a la investigación científica, gracias al aprovechamiento de las tecnologías.</a:t>
            </a:r>
          </a:p>
          <a:p>
            <a:r>
              <a:rPr lang="es-MX" sz="2400" dirty="0" smtClean="0"/>
              <a:t> </a:t>
            </a:r>
          </a:p>
          <a:p>
            <a:endParaRPr lang="es-MX" sz="2400" b="1" dirty="0" smtClean="0">
              <a:solidFill>
                <a:schemeClr val="accent2">
                  <a:lumMod val="75000"/>
                </a:schemeClr>
              </a:solidFill>
            </a:endParaRPr>
          </a:p>
          <a:p>
            <a:endParaRPr lang="es-MX" sz="36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476672"/>
            <a:ext cx="3453446" cy="523220"/>
          </a:xfrm>
          <a:prstGeom prst="rect">
            <a:avLst/>
          </a:prstGeom>
        </p:spPr>
        <p:txBody>
          <a:bodyPr wrap="none">
            <a:spAutoFit/>
          </a:bodyPr>
          <a:lstStyle/>
          <a:p>
            <a:r>
              <a:rPr lang="es-MX" sz="2800" b="1" dirty="0" smtClean="0">
                <a:solidFill>
                  <a:schemeClr val="bg1"/>
                </a:solidFill>
              </a:rPr>
              <a:t>Open </a:t>
            </a:r>
            <a:r>
              <a:rPr lang="es-MX" sz="2800" b="1" dirty="0" err="1" smtClean="0">
                <a:solidFill>
                  <a:schemeClr val="bg1"/>
                </a:solidFill>
              </a:rPr>
              <a:t>Journal</a:t>
            </a:r>
            <a:r>
              <a:rPr lang="es-MX" sz="2800" b="1" dirty="0" smtClean="0">
                <a:solidFill>
                  <a:schemeClr val="bg1"/>
                </a:solidFill>
              </a:rPr>
              <a:t> </a:t>
            </a:r>
            <a:r>
              <a:rPr lang="es-MX" sz="2800" b="1" dirty="0" err="1" smtClean="0">
                <a:solidFill>
                  <a:schemeClr val="bg1"/>
                </a:solidFill>
              </a:rPr>
              <a:t>Systems</a:t>
            </a:r>
            <a:endParaRPr lang="es-MX" sz="2800" dirty="0" smtClean="0">
              <a:solidFill>
                <a:schemeClr val="bg1"/>
              </a:solidFill>
            </a:endParaRPr>
          </a:p>
        </p:txBody>
      </p:sp>
      <p:sp>
        <p:nvSpPr>
          <p:cNvPr id="3" name="2 Rectángulo"/>
          <p:cNvSpPr/>
          <p:nvPr/>
        </p:nvSpPr>
        <p:spPr>
          <a:xfrm>
            <a:off x="1547664" y="1628800"/>
            <a:ext cx="6624736" cy="4154984"/>
          </a:xfrm>
          <a:prstGeom prst="rect">
            <a:avLst/>
          </a:prstGeom>
        </p:spPr>
        <p:txBody>
          <a:bodyPr wrap="square">
            <a:spAutoFit/>
          </a:bodyPr>
          <a:lstStyle/>
          <a:p>
            <a:r>
              <a:rPr lang="es-MX" sz="2400" dirty="0" smtClean="0"/>
              <a:t>Los servicios que brinda el portal se enriquecen en tanto éste se apoya en el manejador de contenidos OJS por sus siglas en inglés (Open </a:t>
            </a:r>
            <a:r>
              <a:rPr lang="es-MX" sz="2400" dirty="0" err="1" smtClean="0"/>
              <a:t>Journal</a:t>
            </a:r>
            <a:r>
              <a:rPr lang="es-MX" sz="2400" dirty="0" smtClean="0"/>
              <a:t> </a:t>
            </a:r>
            <a:r>
              <a:rPr lang="es-MX" sz="2400" dirty="0" err="1" smtClean="0"/>
              <a:t>Systems</a:t>
            </a:r>
            <a:r>
              <a:rPr lang="es-MX" sz="2400" dirty="0" smtClean="0"/>
              <a:t>).</a:t>
            </a:r>
          </a:p>
          <a:p>
            <a:endParaRPr lang="es-MX" sz="2400" dirty="0" smtClean="0"/>
          </a:p>
          <a:p>
            <a:r>
              <a:rPr lang="es-MX" sz="2400" dirty="0" smtClean="0"/>
              <a:t>Se trata de una ambiciosa iniciativa que opera en distintos países y que permite, en un mismo sitio web, recibir artículos, enviarlos a dictamen, diseñar la revista, contar con una página web propia y personalizada para cada revista y, lo más prometedor, enlazar los contenidos con otras universidades en el mundo.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47664" y="1628800"/>
            <a:ext cx="6624736" cy="4524315"/>
          </a:xfrm>
          <a:prstGeom prst="rect">
            <a:avLst/>
          </a:prstGeom>
        </p:spPr>
        <p:txBody>
          <a:bodyPr wrap="square">
            <a:spAutoFit/>
          </a:bodyPr>
          <a:lstStyle/>
          <a:p>
            <a:r>
              <a:rPr lang="es-MX" sz="2400" dirty="0" smtClean="0"/>
              <a:t>El Open </a:t>
            </a:r>
            <a:r>
              <a:rPr lang="es-MX" sz="2400" dirty="0" err="1" smtClean="0"/>
              <a:t>Journal</a:t>
            </a:r>
            <a:r>
              <a:rPr lang="es-MX" sz="2400" dirty="0" smtClean="0"/>
              <a:t> </a:t>
            </a:r>
            <a:r>
              <a:rPr lang="es-MX" sz="2400" dirty="0" err="1" smtClean="0"/>
              <a:t>Systems</a:t>
            </a:r>
            <a:r>
              <a:rPr lang="es-MX" sz="2400" dirty="0" smtClean="0"/>
              <a:t> es un software de código abierto que facilita la gestión, edición y publicación de revistas científicas, desarrollado por PKP, con la finalidad de expandir y mejorar el acceso y la calidad de la investigación.</a:t>
            </a:r>
          </a:p>
          <a:p>
            <a:endParaRPr lang="es-MX" sz="2400" dirty="0" smtClean="0"/>
          </a:p>
          <a:p>
            <a:endParaRPr lang="es-MX" sz="2400" dirty="0" smtClean="0"/>
          </a:p>
          <a:p>
            <a:endParaRPr lang="es-MX" sz="2400" dirty="0" smtClean="0"/>
          </a:p>
          <a:p>
            <a:endParaRPr lang="es-MX" sz="2400" dirty="0" smtClean="0"/>
          </a:p>
          <a:p>
            <a:endParaRPr lang="es-MX" sz="2400" dirty="0" smtClean="0"/>
          </a:p>
          <a:p>
            <a:endParaRPr lang="es-MX" sz="2400" b="1" dirty="0" smtClean="0">
              <a:solidFill>
                <a:schemeClr val="accent2">
                  <a:lumMod val="75000"/>
                </a:schemeClr>
              </a:solidFill>
            </a:endParaRPr>
          </a:p>
          <a:p>
            <a:pPr algn="ctr"/>
            <a:r>
              <a:rPr lang="es-MX" sz="2400" b="1" dirty="0" smtClean="0">
                <a:solidFill>
                  <a:schemeClr val="accent2">
                    <a:lumMod val="75000"/>
                  </a:schemeClr>
                </a:solidFill>
              </a:rPr>
              <a:t>http://pkp.sfu.ca</a:t>
            </a:r>
            <a:endParaRPr lang="es-MX" sz="2400" b="1" dirty="0">
              <a:solidFill>
                <a:schemeClr val="accent2">
                  <a:lumMod val="75000"/>
                </a:schemeClr>
              </a:solidFill>
            </a:endParaRPr>
          </a:p>
        </p:txBody>
      </p:sp>
      <p:pic>
        <p:nvPicPr>
          <p:cNvPr id="4" name="3 Imagen" descr="pkp.jpg"/>
          <p:cNvPicPr>
            <a:picLocks noChangeAspect="1"/>
          </p:cNvPicPr>
          <p:nvPr/>
        </p:nvPicPr>
        <p:blipFill>
          <a:blip r:embed="rId2" cstate="print"/>
          <a:stretch>
            <a:fillRect/>
          </a:stretch>
        </p:blipFill>
        <p:spPr>
          <a:xfrm>
            <a:off x="1547664" y="4221088"/>
            <a:ext cx="6686550" cy="10191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2608</TotalTime>
  <Words>1212</Words>
  <Application>Microsoft Office PowerPoint</Application>
  <PresentationFormat>Presentación en pantalla (4:3)</PresentationFormat>
  <Paragraphs>116</Paragraphs>
  <Slides>26</Slides>
  <Notes>2</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Carol</dc:creator>
  <cp:lastModifiedBy>LuisEnrique</cp:lastModifiedBy>
  <cp:revision>64</cp:revision>
  <dcterms:created xsi:type="dcterms:W3CDTF">2011-10-19T18:55:43Z</dcterms:created>
  <dcterms:modified xsi:type="dcterms:W3CDTF">2016-06-15T23:32:07Z</dcterms:modified>
</cp:coreProperties>
</file>